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3" r:id="rId6"/>
    <p:sldId id="277" r:id="rId7"/>
    <p:sldId id="278" r:id="rId8"/>
    <p:sldId id="290" r:id="rId9"/>
    <p:sldId id="279" r:id="rId10"/>
    <p:sldId id="280" r:id="rId11"/>
    <p:sldId id="291" r:id="rId12"/>
    <p:sldId id="276" r:id="rId13"/>
    <p:sldId id="283" r:id="rId14"/>
    <p:sldId id="284" r:id="rId15"/>
    <p:sldId id="287" r:id="rId16"/>
    <p:sldId id="288" r:id="rId17"/>
    <p:sldId id="285" r:id="rId18"/>
    <p:sldId id="286" r:id="rId19"/>
    <p:sldId id="281" r:id="rId20"/>
    <p:sldId id="282" r:id="rId21"/>
    <p:sldId id="289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2" y="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1E5F5-FE3E-8849-BC7F-689477491E6B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091C-C1C6-8041-A54D-BCE0DE1621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87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E8383-D8FE-4B44-A983-AD51E7582611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D890-AC45-1449-BB2E-704268552D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28C0F-0442-4B4C-BFDA-9741BB9DD0B3}" type="slidenum">
              <a:rPr lang="nb-NO" altLang="nb-NO" smtClean="0"/>
              <a:pPr eaLnBrk="1" hangingPunct="1"/>
              <a:t>7</a:t>
            </a:fld>
            <a:endParaRPr lang="nb-NO" altLang="nb-NO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311789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28C0F-0442-4B4C-BFDA-9741BB9DD0B3}" type="slidenum">
              <a:rPr lang="nb-NO" altLang="nb-NO" smtClean="0"/>
              <a:pPr eaLnBrk="1" hangingPunct="1"/>
              <a:t>8</a:t>
            </a:fld>
            <a:endParaRPr lang="nb-NO" altLang="nb-NO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40967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sbilde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304" y="787900"/>
            <a:ext cx="7772400" cy="565766"/>
          </a:xfrm>
        </p:spPr>
        <p:txBody>
          <a:bodyPr lIns="0" tIns="0" rIns="0" bIns="0">
            <a:noAutofit/>
          </a:bodyPr>
          <a:lstStyle>
            <a:lvl1pPr algn="l">
              <a:defRPr sz="4000" b="1" i="0" cap="none" baseline="0">
                <a:solidFill>
                  <a:srgbClr val="303E48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635" y="1618597"/>
            <a:ext cx="7772400" cy="2451915"/>
          </a:xfrm>
        </p:spPr>
        <p:txBody>
          <a:bodyPr tIns="0" bIns="0" numCol="2" spcCol="1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rgbClr val="303E48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Chillwave</a:t>
            </a:r>
            <a:r>
              <a:rPr lang="en-US" dirty="0" smtClean="0"/>
              <a:t> Helvetica brunch </a:t>
            </a:r>
            <a:r>
              <a:rPr lang="en-US" dirty="0" err="1" smtClean="0"/>
              <a:t>gastropub</a:t>
            </a:r>
            <a:r>
              <a:rPr lang="en-US" dirty="0" smtClean="0"/>
              <a:t> semiotics, irony banjo VHS PBR&amp;B authentic mustache. Literally slow-carb </a:t>
            </a:r>
            <a:r>
              <a:rPr lang="en-US" dirty="0" err="1" smtClean="0"/>
              <a:t>Thundercats</a:t>
            </a:r>
            <a:r>
              <a:rPr lang="en-US" dirty="0" smtClean="0"/>
              <a:t> drinking vinegar, </a:t>
            </a:r>
            <a:r>
              <a:rPr lang="en-US" dirty="0" err="1" smtClean="0"/>
              <a:t>locavore</a:t>
            </a:r>
            <a:r>
              <a:rPr lang="en-US" dirty="0" smtClean="0"/>
              <a:t> bespoke chambray Brooklyn. Vice </a:t>
            </a:r>
            <a:r>
              <a:rPr lang="en-US" dirty="0" err="1" smtClean="0"/>
              <a:t>cray</a:t>
            </a:r>
            <a:r>
              <a:rPr lang="en-US" dirty="0" smtClean="0"/>
              <a:t> </a:t>
            </a:r>
            <a:r>
              <a:rPr lang="en-US" dirty="0" err="1" smtClean="0"/>
              <a:t>meggings</a:t>
            </a:r>
            <a:r>
              <a:rPr lang="en-US" dirty="0" smtClean="0"/>
              <a:t>, Intelligentsia messenger bag asymmetrical </a:t>
            </a:r>
            <a:r>
              <a:rPr lang="en-US" dirty="0" err="1" smtClean="0"/>
              <a:t>banh</a:t>
            </a:r>
            <a:r>
              <a:rPr lang="en-US" dirty="0" smtClean="0"/>
              <a:t> mi </a:t>
            </a:r>
            <a:r>
              <a:rPr lang="en-US" dirty="0" err="1" smtClean="0"/>
              <a:t>mumblecore</a:t>
            </a:r>
            <a:r>
              <a:rPr lang="en-US" dirty="0" smtClean="0"/>
              <a:t> trust fund letterpress readymade squid </a:t>
            </a:r>
            <a:r>
              <a:rPr lang="en-US" dirty="0" err="1" smtClean="0"/>
              <a:t>Neutra</a:t>
            </a:r>
            <a:r>
              <a:rPr lang="en-US" dirty="0" smtClean="0"/>
              <a:t> </a:t>
            </a:r>
            <a:r>
              <a:rPr lang="en-US" dirty="0" err="1" smtClean="0"/>
              <a:t>Bushwick</a:t>
            </a:r>
            <a:r>
              <a:rPr lang="en-US" dirty="0" smtClean="0"/>
              <a:t> tousled. Intelligentsia asymmetrical deep v, swag fashion axe leggings Cosby sweater sustainable YOLO </a:t>
            </a:r>
            <a:r>
              <a:rPr lang="en-US" dirty="0" err="1" smtClean="0"/>
              <a:t>freegan</a:t>
            </a:r>
            <a:r>
              <a:rPr lang="en-US" dirty="0" smtClean="0"/>
              <a:t> Williamsburg. Tofu </a:t>
            </a:r>
            <a:r>
              <a:rPr lang="en-US" dirty="0" err="1" smtClean="0"/>
              <a:t>mlkshk</a:t>
            </a:r>
            <a:r>
              <a:rPr lang="en-US" dirty="0" smtClean="0"/>
              <a:t> </a:t>
            </a:r>
            <a:r>
              <a:rPr lang="en-US" dirty="0" err="1" smtClean="0"/>
              <a:t>Pinterest</a:t>
            </a:r>
            <a:r>
              <a:rPr lang="en-US" dirty="0" smtClean="0"/>
              <a:t> letterpress </a:t>
            </a:r>
            <a:r>
              <a:rPr lang="en-US" dirty="0" err="1" smtClean="0"/>
              <a:t>dreamcatcher</a:t>
            </a:r>
            <a:r>
              <a:rPr lang="en-US" dirty="0" smtClean="0"/>
              <a:t>. Pork belly American Apparel High Life twee </a:t>
            </a:r>
            <a:r>
              <a:rPr lang="en-US" dirty="0" err="1" smtClean="0"/>
              <a:t>fixie</a:t>
            </a:r>
            <a:r>
              <a:rPr lang="en-US" dirty="0" smtClean="0"/>
              <a:t> skateboard. Pitchfork bitters </a:t>
            </a:r>
            <a:r>
              <a:rPr lang="en-US" dirty="0" err="1" smtClean="0"/>
              <a:t>hashtag</a:t>
            </a:r>
            <a:r>
              <a:rPr lang="en-US" dirty="0" smtClean="0"/>
              <a:t> shabby chic, beard </a:t>
            </a:r>
            <a:r>
              <a:rPr lang="en-US" dirty="0" err="1" smtClean="0"/>
              <a:t>cliche</a:t>
            </a:r>
            <a:r>
              <a:rPr lang="en-US" dirty="0" smtClean="0"/>
              <a:t> gluten-free </a:t>
            </a:r>
            <a:r>
              <a:rPr lang="en-US" dirty="0" err="1" smtClean="0"/>
              <a:t>Tonx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divider-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379718"/>
            <a:ext cx="8229600" cy="80404"/>
          </a:xfrm>
          <a:prstGeom prst="rect">
            <a:avLst/>
          </a:prstGeom>
        </p:spPr>
      </p:pic>
      <p:pic>
        <p:nvPicPr>
          <p:cNvPr id="10" name="Picture 9" descr="NK-verdiord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" y="4741335"/>
            <a:ext cx="1313450" cy="267534"/>
          </a:xfrm>
          <a:prstGeom prst="rect">
            <a:avLst/>
          </a:prstGeom>
        </p:spPr>
      </p:pic>
      <p:pic>
        <p:nvPicPr>
          <p:cNvPr id="11" name="Picture 10" descr="Profilelement-origin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18" y="4715854"/>
            <a:ext cx="2683282" cy="43415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9304" y="787900"/>
            <a:ext cx="7772400" cy="565766"/>
          </a:xfrm>
        </p:spPr>
        <p:txBody>
          <a:bodyPr lIns="0" tIns="0" rIns="0" bIns="0">
            <a:noAutofit/>
          </a:bodyPr>
          <a:lstStyle>
            <a:lvl1pPr algn="l">
              <a:defRPr sz="4000" b="1" i="0" cap="none" baseline="0">
                <a:solidFill>
                  <a:srgbClr val="303E48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304" y="1618597"/>
            <a:ext cx="3847774" cy="2451915"/>
          </a:xfrm>
        </p:spPr>
        <p:txBody>
          <a:bodyPr lIns="0" tIns="0" rIns="0" bIns="0" numCol="1" spcCol="1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rgbClr val="303E48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Chillwave</a:t>
            </a:r>
            <a:r>
              <a:rPr lang="en-US" dirty="0" smtClean="0"/>
              <a:t> Helvetica brunch </a:t>
            </a:r>
            <a:r>
              <a:rPr lang="en-US" dirty="0" err="1" smtClean="0"/>
              <a:t>gastropub</a:t>
            </a:r>
            <a:r>
              <a:rPr lang="en-US" dirty="0" smtClean="0"/>
              <a:t> semiotics, irony banjo VHS PBR&amp;B authentic mustache. Literally slow-carb </a:t>
            </a:r>
            <a:r>
              <a:rPr lang="en-US" dirty="0" err="1" smtClean="0"/>
              <a:t>Thundercats</a:t>
            </a:r>
            <a:r>
              <a:rPr lang="en-US" dirty="0" smtClean="0"/>
              <a:t> drinking vinegar, </a:t>
            </a:r>
            <a:r>
              <a:rPr lang="en-US" dirty="0" err="1" smtClean="0"/>
              <a:t>locavore</a:t>
            </a:r>
            <a:r>
              <a:rPr lang="en-US" dirty="0" smtClean="0"/>
              <a:t> bespoke chambray Brooklyn. Vice </a:t>
            </a:r>
            <a:r>
              <a:rPr lang="en-US" dirty="0" err="1" smtClean="0"/>
              <a:t>cray</a:t>
            </a:r>
            <a:r>
              <a:rPr lang="en-US" dirty="0" smtClean="0"/>
              <a:t> </a:t>
            </a:r>
            <a:r>
              <a:rPr lang="en-US" dirty="0" err="1" smtClean="0"/>
              <a:t>meggings</a:t>
            </a:r>
            <a:r>
              <a:rPr lang="en-US" dirty="0" smtClean="0"/>
              <a:t>, Intelligentsia messenger bag asymmetrical </a:t>
            </a:r>
            <a:r>
              <a:rPr lang="en-US" dirty="0" err="1" smtClean="0"/>
              <a:t>banh</a:t>
            </a:r>
            <a:r>
              <a:rPr lang="en-US" dirty="0" smtClean="0"/>
              <a:t> mi </a:t>
            </a:r>
            <a:r>
              <a:rPr lang="en-US" dirty="0" err="1" smtClean="0"/>
              <a:t>mumblecore</a:t>
            </a:r>
            <a:r>
              <a:rPr lang="en-US" dirty="0" smtClean="0"/>
              <a:t> trust fund letterpress readymade squid </a:t>
            </a:r>
            <a:r>
              <a:rPr lang="en-US" dirty="0" err="1" smtClean="0"/>
              <a:t>Neutra</a:t>
            </a:r>
            <a:r>
              <a:rPr lang="en-US" dirty="0" smtClean="0"/>
              <a:t> </a:t>
            </a:r>
            <a:r>
              <a:rPr lang="en-US" dirty="0" err="1" smtClean="0"/>
              <a:t>Bushwick</a:t>
            </a:r>
            <a:r>
              <a:rPr lang="en-US" dirty="0" smtClean="0"/>
              <a:t> tousled. Intelligentsia asymmetrical deep v, swag fashion axe leggings Cosby sweater sustainable YOLO freegan Williamsburg. </a:t>
            </a:r>
            <a:endParaRPr lang="en-US" dirty="0"/>
          </a:p>
        </p:txBody>
      </p:sp>
      <p:pic>
        <p:nvPicPr>
          <p:cNvPr id="9" name="Picture 8" descr="divider-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379718"/>
            <a:ext cx="8229600" cy="80404"/>
          </a:xfrm>
          <a:prstGeom prst="rect">
            <a:avLst/>
          </a:prstGeom>
        </p:spPr>
      </p:pic>
      <p:pic>
        <p:nvPicPr>
          <p:cNvPr id="10" name="Picture 9" descr="NK-verdiord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" y="4741335"/>
            <a:ext cx="1313450" cy="267534"/>
          </a:xfrm>
          <a:prstGeom prst="rect">
            <a:avLst/>
          </a:prstGeom>
        </p:spPr>
      </p:pic>
      <p:pic>
        <p:nvPicPr>
          <p:cNvPr id="11" name="Picture 10" descr="Profilelement-origin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18" y="4715854"/>
            <a:ext cx="2683282" cy="434159"/>
          </a:xfrm>
          <a:prstGeom prst="rect">
            <a:avLst/>
          </a:prstGeom>
        </p:spPr>
      </p:pic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91538" y="1618597"/>
            <a:ext cx="5357406" cy="24519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303E48"/>
                </a:solidFill>
                <a:latin typeface="Roboto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Sett inn bilde 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21692"/>
            <a:ext cx="7824504" cy="297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rgbClr val="303E48"/>
                </a:solidFill>
              </a:defRPr>
            </a:lvl1pPr>
            <a:lvl2pPr>
              <a:defRPr sz="1400">
                <a:solidFill>
                  <a:srgbClr val="303E48"/>
                </a:solidFill>
              </a:defRPr>
            </a:lvl2pPr>
            <a:lvl3pPr>
              <a:defRPr sz="1400">
                <a:solidFill>
                  <a:srgbClr val="303E48"/>
                </a:solidFill>
              </a:defRPr>
            </a:lvl3pPr>
            <a:lvl4pPr>
              <a:defRPr sz="1400">
                <a:solidFill>
                  <a:srgbClr val="303E48"/>
                </a:solidFill>
              </a:defRPr>
            </a:lvl4pPr>
            <a:lvl5pPr>
              <a:defRPr sz="1400">
                <a:solidFill>
                  <a:srgbClr val="303E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9304" y="787900"/>
            <a:ext cx="7772400" cy="565766"/>
          </a:xfrm>
        </p:spPr>
        <p:txBody>
          <a:bodyPr lIns="0" tIns="0" rIns="0" bIns="0">
            <a:noAutofit/>
          </a:bodyPr>
          <a:lstStyle>
            <a:lvl1pPr algn="l">
              <a:defRPr sz="4000" b="1" i="0" cap="none" baseline="0">
                <a:solidFill>
                  <a:srgbClr val="303E48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pic>
        <p:nvPicPr>
          <p:cNvPr id="8" name="Picture 7" descr="divider-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379718"/>
            <a:ext cx="8229600" cy="80404"/>
          </a:xfrm>
          <a:prstGeom prst="rect">
            <a:avLst/>
          </a:prstGeom>
        </p:spPr>
      </p:pic>
      <p:pic>
        <p:nvPicPr>
          <p:cNvPr id="9" name="Picture 8" descr="NK-verdiord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" y="4741335"/>
            <a:ext cx="1313450" cy="267534"/>
          </a:xfrm>
          <a:prstGeom prst="rect">
            <a:avLst/>
          </a:prstGeom>
        </p:spPr>
      </p:pic>
      <p:pic>
        <p:nvPicPr>
          <p:cNvPr id="10" name="Picture 9" descr="Profilelement-origin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18" y="4715854"/>
            <a:ext cx="2683282" cy="4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80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ysbilde temaskif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-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0451"/>
            <a:ext cx="7772400" cy="604725"/>
          </a:xfrm>
        </p:spPr>
        <p:txBody>
          <a:bodyPr bIns="0" anchor="t"/>
          <a:lstStyle>
            <a:lvl1pPr algn="l">
              <a:defRPr sz="4000" b="1" cap="none">
                <a:solidFill>
                  <a:schemeClr val="bg1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94458"/>
            <a:ext cx="3630891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Robot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Separator short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176"/>
            <a:ext cx="4353204" cy="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Lysbilde temaskif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6" y="-2799184"/>
            <a:ext cx="15940541" cy="896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0451"/>
            <a:ext cx="7772400" cy="604725"/>
          </a:xfrm>
        </p:spPr>
        <p:txBody>
          <a:bodyPr bIns="0" anchor="t"/>
          <a:lstStyle>
            <a:lvl1pPr algn="l">
              <a:defRPr sz="4000" b="1" cap="none">
                <a:solidFill>
                  <a:schemeClr val="bg1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94458"/>
            <a:ext cx="3630891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Robot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Separator short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176"/>
            <a:ext cx="4353204" cy="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183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Lysbilde temaskif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7988" cy="51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0451"/>
            <a:ext cx="7772400" cy="604725"/>
          </a:xfrm>
        </p:spPr>
        <p:txBody>
          <a:bodyPr bIns="0" anchor="t"/>
          <a:lstStyle>
            <a:lvl1pPr algn="l">
              <a:defRPr sz="4000" b="1" cap="none">
                <a:solidFill>
                  <a:schemeClr val="bg1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94458"/>
            <a:ext cx="3630891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Robot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Separator short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176"/>
            <a:ext cx="4353204" cy="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183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Lysbilde temaskif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0451"/>
            <a:ext cx="7772400" cy="604725"/>
          </a:xfrm>
        </p:spPr>
        <p:txBody>
          <a:bodyPr bIns="0" anchor="t"/>
          <a:lstStyle>
            <a:lvl1pPr algn="l">
              <a:defRPr sz="4000" b="1" cap="none">
                <a:solidFill>
                  <a:schemeClr val="bg1"/>
                </a:solidFill>
                <a:latin typeface="Roboto"/>
              </a:defRPr>
            </a:lvl1pPr>
          </a:lstStyle>
          <a:p>
            <a:r>
              <a:rPr lang="en-US" dirty="0" smtClean="0"/>
              <a:t>Header </a:t>
            </a:r>
            <a:r>
              <a:rPr lang="en-US" dirty="0" err="1" smtClean="0"/>
              <a:t>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94458"/>
            <a:ext cx="3630891" cy="1125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Robot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Separator short 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176"/>
            <a:ext cx="4353204" cy="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183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F9EBE-4F1F-4E2B-9E27-A470A4CCE87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8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078" y="205979"/>
            <a:ext cx="3215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58" r:id="rId4"/>
    <p:sldLayoutId id="2147493460" r:id="rId5"/>
    <p:sldLayoutId id="2147493461" r:id="rId6"/>
    <p:sldLayoutId id="2147493462" r:id="rId7"/>
    <p:sldLayoutId id="2147493463" r:id="rId8"/>
  </p:sldLayoutIdLst>
  <p:transition spd="slow">
    <p:push dir="u"/>
  </p:transition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03E48"/>
          </a:solidFill>
          <a:latin typeface="Robot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03E48"/>
          </a:solidFill>
          <a:latin typeface="Robot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03E48"/>
          </a:solidFill>
          <a:latin typeface="Robot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03E48"/>
          </a:solidFill>
          <a:latin typeface="Robot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03E48"/>
          </a:solidFill>
          <a:latin typeface="Robot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03E48"/>
          </a:solidFill>
          <a:latin typeface="Robot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Vann og avløp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Ildjernet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823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Fremtidsrettet</a:t>
            </a:r>
            <a:endParaRPr lang="en-US" sz="2000" dirty="0" smtClean="0"/>
          </a:p>
          <a:p>
            <a:r>
              <a:rPr lang="en-US" sz="2000" dirty="0" err="1" smtClean="0"/>
              <a:t>Bærekraftig</a:t>
            </a:r>
            <a:endParaRPr lang="en-US" sz="2000" dirty="0" smtClean="0"/>
          </a:p>
          <a:p>
            <a:r>
              <a:rPr lang="en-US" sz="2000" dirty="0" err="1" smtClean="0"/>
              <a:t>Miljøvennlig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Felles</a:t>
            </a:r>
            <a:r>
              <a:rPr lang="en-US" sz="2000" dirty="0" smtClean="0"/>
              <a:t> vann og avløp (</a:t>
            </a:r>
            <a:r>
              <a:rPr lang="en-US" sz="2000" dirty="0" err="1" smtClean="0"/>
              <a:t>trykkavløp</a:t>
            </a:r>
            <a:r>
              <a:rPr lang="en-US" sz="2000" dirty="0" smtClean="0"/>
              <a:t>) med </a:t>
            </a:r>
            <a:r>
              <a:rPr lang="en-US" sz="2000" dirty="0" err="1" smtClean="0"/>
              <a:t>overføring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kommunalt</a:t>
            </a:r>
            <a:r>
              <a:rPr lang="en-US" sz="2000" dirty="0" smtClean="0"/>
              <a:t> 	</a:t>
            </a:r>
            <a:r>
              <a:rPr lang="en-US" sz="2000" dirty="0" err="1" smtClean="0"/>
              <a:t>nett</a:t>
            </a:r>
            <a:endParaRPr lang="en-US" sz="2000" dirty="0"/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Vann- og </a:t>
            </a:r>
            <a:r>
              <a:rPr lang="en-US" sz="2800" dirty="0" err="1" smtClean="0"/>
              <a:t>avløpsløsninger</a:t>
            </a:r>
            <a:r>
              <a:rPr lang="en-US" sz="2800" dirty="0" smtClean="0"/>
              <a:t> </a:t>
            </a:r>
            <a:r>
              <a:rPr lang="en-US" sz="2800" dirty="0" err="1" smtClean="0"/>
              <a:t>Ildjernet</a:t>
            </a:r>
            <a:endParaRPr lang="en-US" sz="2800" dirty="0"/>
          </a:p>
        </p:txBody>
      </p:sp>
      <p:cxnSp>
        <p:nvCxnSpPr>
          <p:cNvPr id="7" name="Rett pil 6"/>
          <p:cNvCxnSpPr/>
          <p:nvPr/>
        </p:nvCxnSpPr>
        <p:spPr>
          <a:xfrm flipV="1">
            <a:off x="606490" y="3629608"/>
            <a:ext cx="326571" cy="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77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kart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31" y="0"/>
            <a:ext cx="5551714" cy="530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13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879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Vann og avløp </a:t>
            </a:r>
            <a:r>
              <a:rPr lang="en-US" sz="2000" dirty="0" err="1" smtClean="0"/>
              <a:t>er</a:t>
            </a:r>
            <a:r>
              <a:rPr lang="en-US" sz="2000" dirty="0" smtClean="0"/>
              <a:t> 100% </a:t>
            </a:r>
            <a:r>
              <a:rPr lang="en-US" sz="2000" dirty="0" err="1" smtClean="0"/>
              <a:t>gebyrfinansiert</a:t>
            </a:r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err="1" smtClean="0"/>
              <a:t>Kostnader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2787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/>
          <a:lstStyle/>
          <a:p>
            <a:r>
              <a:rPr lang="nb-NO" sz="2000" dirty="0" smtClean="0"/>
              <a:t>Overordnede anlegg</a:t>
            </a:r>
          </a:p>
          <a:p>
            <a:pPr lvl="1"/>
            <a:r>
              <a:rPr lang="nb-NO" sz="1600" dirty="0" smtClean="0"/>
              <a:t>Kommunens ansvar</a:t>
            </a:r>
          </a:p>
          <a:p>
            <a:endParaRPr lang="nb-NO" dirty="0" smtClean="0"/>
          </a:p>
          <a:p>
            <a:r>
              <a:rPr lang="nb-NO" sz="2000" dirty="0" smtClean="0"/>
              <a:t>Øvrige anlegg</a:t>
            </a:r>
          </a:p>
          <a:p>
            <a:pPr lvl="1"/>
            <a:r>
              <a:rPr lang="nb-NO" sz="1600" dirty="0" smtClean="0"/>
              <a:t>Privat ansvar (plan- og bygningslovens § 18-1)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sz="2800" dirty="0" smtClean="0"/>
              <a:t>Ansvarsfordeling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0417294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Tilknytningsgebyr</a:t>
            </a:r>
            <a:r>
              <a:rPr lang="en-US" sz="2000" dirty="0" smtClean="0"/>
              <a:t> </a:t>
            </a: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sats</a:t>
            </a:r>
            <a:r>
              <a:rPr lang="en-US" sz="2000" dirty="0" smtClean="0"/>
              <a:t> (</a:t>
            </a:r>
            <a:r>
              <a:rPr lang="en-US" sz="2000" dirty="0" err="1" smtClean="0"/>
              <a:t>basisgebyr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Vann:  kr.   7 500,-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Avløp: kr. 10 500,-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err="1" smtClean="0"/>
              <a:t>Privat</a:t>
            </a:r>
            <a:r>
              <a:rPr lang="en-US" sz="2800" dirty="0" smtClean="0"/>
              <a:t> </a:t>
            </a:r>
            <a:r>
              <a:rPr lang="en-US" sz="2800" dirty="0" err="1" smtClean="0"/>
              <a:t>opparbeidelse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vann og avløp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3904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621692"/>
            <a:ext cx="8770776" cy="2972929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  <a:defRPr/>
            </a:pPr>
            <a:endParaRPr lang="nb-NO" altLang="nb-NO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nb-NO" altLang="nb-NO" sz="2000" b="1" dirty="0" smtClean="0"/>
              <a:t>Tilknytningsgebyr </a:t>
            </a:r>
            <a:r>
              <a:rPr lang="nb-NO" altLang="nb-NO" sz="2000" b="1" dirty="0"/>
              <a:t>høy sats</a:t>
            </a:r>
            <a:r>
              <a:rPr lang="nb-NO" altLang="nb-NO" sz="2000" b="1" dirty="0" smtClean="0"/>
              <a:t>: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nb-NO" altLang="nb-NO" sz="1800" dirty="0"/>
              <a:t>Betales av abonnenter som ikke har betalt opparbeidelseskostnader for hovedanlegg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nb-NO" altLang="nb-NO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altLang="nb-NO" sz="1800" dirty="0"/>
              <a:t>Vann: </a:t>
            </a:r>
            <a:r>
              <a:rPr lang="nb-NO" altLang="nb-NO" sz="1800" dirty="0" smtClean="0"/>
              <a:t> </a:t>
            </a:r>
            <a:r>
              <a:rPr lang="nb-NO" altLang="nb-NO" sz="1800" dirty="0"/>
              <a:t>kr  </a:t>
            </a:r>
            <a:r>
              <a:rPr lang="nb-NO" altLang="nb-NO" sz="1800" dirty="0" smtClean="0"/>
              <a:t> 7 </a:t>
            </a:r>
            <a:r>
              <a:rPr lang="nb-NO" altLang="nb-NO" sz="1800" dirty="0"/>
              <a:t>500 + 24xAeiendom   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altLang="nb-NO" sz="1800" dirty="0"/>
              <a:t>Avløp: </a:t>
            </a:r>
            <a:r>
              <a:rPr lang="nb-NO" altLang="nb-NO" sz="1800" dirty="0" smtClean="0"/>
              <a:t>kr </a:t>
            </a:r>
            <a:r>
              <a:rPr lang="nb-NO" altLang="nb-NO" sz="1800" dirty="0"/>
              <a:t>10 500 + 36xAeiendom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b-NO" altLang="nb-NO" sz="1800" dirty="0"/>
              <a:t>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b-NO" altLang="nb-NO" sz="1800" dirty="0"/>
              <a:t>   Tomtearealet som skal benyttes begrenses oppad til 2 da pr. tilknyttet enhet.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 sz="2800" dirty="0"/>
              <a:t>Kommunal opparbeidelse vann og avløp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58572047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Administrasjonen</a:t>
            </a:r>
            <a:r>
              <a:rPr lang="en-US" sz="2000" dirty="0" smtClean="0"/>
              <a:t> </a:t>
            </a:r>
            <a:r>
              <a:rPr lang="en-US" sz="2000" dirty="0" err="1" smtClean="0"/>
              <a:t>anbefaler</a:t>
            </a:r>
            <a:r>
              <a:rPr lang="en-US" sz="2000" dirty="0" smtClean="0"/>
              <a:t> at </a:t>
            </a:r>
            <a:r>
              <a:rPr lang="en-US" sz="2000" dirty="0" err="1" smtClean="0"/>
              <a:t>kommunen</a:t>
            </a:r>
            <a:r>
              <a:rPr lang="en-US" sz="2000" dirty="0" smtClean="0"/>
              <a:t> </a:t>
            </a:r>
            <a:r>
              <a:rPr lang="en-US" sz="2000" dirty="0" err="1" smtClean="0"/>
              <a:t>bygger</a:t>
            </a:r>
            <a:r>
              <a:rPr lang="en-US" sz="2000" dirty="0" smtClean="0"/>
              <a:t> og drifter </a:t>
            </a:r>
            <a:r>
              <a:rPr lang="en-US" sz="2000" dirty="0" err="1" smtClean="0"/>
              <a:t>pumpestasjon</a:t>
            </a:r>
            <a:r>
              <a:rPr lang="en-US" sz="2000" dirty="0" smtClean="0"/>
              <a:t> og </a:t>
            </a:r>
            <a:r>
              <a:rPr lang="en-US" sz="2000" dirty="0" err="1" smtClean="0"/>
              <a:t>overføringsledning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sjøen</a:t>
            </a:r>
            <a:r>
              <a:rPr lang="en-US" sz="2000" dirty="0" smtClean="0"/>
              <a:t> </a:t>
            </a:r>
            <a:r>
              <a:rPr lang="en-US" sz="2000" dirty="0" err="1" smtClean="0"/>
              <a:t>fram</a:t>
            </a:r>
            <a:r>
              <a:rPr lang="en-US" sz="2000" dirty="0" smtClean="0"/>
              <a:t> </a:t>
            </a:r>
            <a:r>
              <a:rPr lang="en-US" sz="2000" dirty="0" err="1" smtClean="0"/>
              <a:t>til</a:t>
            </a:r>
            <a:r>
              <a:rPr lang="en-US" sz="2000" dirty="0" smtClean="0"/>
              <a:t> </a:t>
            </a:r>
            <a:r>
              <a:rPr lang="en-US" sz="2000" dirty="0" err="1" smtClean="0"/>
              <a:t>Alværn</a:t>
            </a:r>
            <a:r>
              <a:rPr lang="en-US" sz="2000" dirty="0" smtClean="0"/>
              <a:t> </a:t>
            </a:r>
            <a:r>
              <a:rPr lang="en-US" sz="2000" dirty="0" err="1" smtClean="0"/>
              <a:t>pumpestasjon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Abonnentene</a:t>
            </a:r>
            <a:r>
              <a:rPr lang="en-US" sz="2000" dirty="0" smtClean="0"/>
              <a:t> </a:t>
            </a:r>
            <a:r>
              <a:rPr lang="en-US" sz="2000" dirty="0" err="1" smtClean="0"/>
              <a:t>på</a:t>
            </a:r>
            <a:r>
              <a:rPr lang="en-US" sz="2000" dirty="0" smtClean="0"/>
              <a:t> </a:t>
            </a:r>
            <a:r>
              <a:rPr lang="en-US" sz="2000" dirty="0" err="1" smtClean="0"/>
              <a:t>Ildjernet</a:t>
            </a:r>
            <a:r>
              <a:rPr lang="en-US" sz="2000" dirty="0" smtClean="0"/>
              <a:t> </a:t>
            </a:r>
            <a:r>
              <a:rPr lang="en-US" sz="2000" dirty="0" err="1" smtClean="0"/>
              <a:t>betaler</a:t>
            </a:r>
            <a:r>
              <a:rPr lang="en-US" sz="2000" dirty="0" smtClean="0"/>
              <a:t> </a:t>
            </a:r>
            <a:r>
              <a:rPr lang="en-US" sz="2000" dirty="0" err="1" smtClean="0"/>
              <a:t>tilknytningsgebyr</a:t>
            </a:r>
            <a:r>
              <a:rPr lang="en-US" sz="2000" dirty="0" smtClean="0"/>
              <a:t> </a:t>
            </a:r>
            <a:r>
              <a:rPr lang="en-US" sz="2000" dirty="0" err="1" smtClean="0"/>
              <a:t>lav</a:t>
            </a:r>
            <a:r>
              <a:rPr lang="en-US" sz="2000" dirty="0" smtClean="0"/>
              <a:t> </a:t>
            </a:r>
            <a:r>
              <a:rPr lang="en-US" sz="2000" dirty="0" err="1" smtClean="0"/>
              <a:t>sats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1800" dirty="0" smtClean="0"/>
              <a:t>kr. 18.000,- </a:t>
            </a:r>
            <a:r>
              <a:rPr lang="en-US" sz="1800" dirty="0" err="1" smtClean="0"/>
              <a:t>eks</a:t>
            </a:r>
            <a:r>
              <a:rPr lang="en-US" sz="1800" dirty="0" smtClean="0"/>
              <a:t> </a:t>
            </a:r>
            <a:r>
              <a:rPr lang="en-US" sz="1800" dirty="0" err="1" smtClean="0"/>
              <a:t>mva</a:t>
            </a:r>
            <a:r>
              <a:rPr lang="en-US" sz="1800" dirty="0" smtClean="0"/>
              <a:t> for vann og avløp</a:t>
            </a:r>
          </a:p>
          <a:p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/>
              <a:t>Sak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kommunestyret</a:t>
            </a:r>
            <a:r>
              <a:rPr lang="en-US" sz="2800" dirty="0" smtClean="0"/>
              <a:t> 22. mars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1875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Avtalen med Veas er under revisjon</a:t>
            </a:r>
            <a:endParaRPr lang="nb-NO" sz="2000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800" dirty="0" smtClean="0"/>
              <a:t>Overføring til Veas via </a:t>
            </a:r>
            <a:r>
              <a:rPr lang="nb-NO" sz="2800" dirty="0" err="1" smtClean="0"/>
              <a:t>Alværn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34158293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1257" y="1353667"/>
            <a:ext cx="8655346" cy="34982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sz="1900" u="sng" dirty="0" smtClean="0"/>
              <a:t>Alle boliger med innlagt vann </a:t>
            </a:r>
            <a:r>
              <a:rPr lang="nb-NO" sz="1900" dirty="0" smtClean="0"/>
              <a:t>(godkjent vann inn i bolig krever godkjent avløp ut)</a:t>
            </a:r>
          </a:p>
          <a:p>
            <a:endParaRPr lang="nb-NO" sz="1900" dirty="0" smtClean="0"/>
          </a:p>
          <a:p>
            <a:r>
              <a:rPr lang="nb-NO" sz="1900" dirty="0" smtClean="0"/>
              <a:t>Samme regler for fritidsbolig som helårsbolig</a:t>
            </a:r>
          </a:p>
          <a:p>
            <a:endParaRPr lang="nb-NO" sz="1900" dirty="0" smtClean="0"/>
          </a:p>
          <a:p>
            <a:r>
              <a:rPr lang="nb-NO" sz="1900" dirty="0" smtClean="0"/>
              <a:t>Plan- og bygningslovens § 27-1 og § 27-2</a:t>
            </a:r>
          </a:p>
          <a:p>
            <a:pPr lvl="1"/>
            <a:r>
              <a:rPr lang="nb-NO" sz="1900" i="1" dirty="0"/>
              <a:t>Når offentlig vannledning går over eiendommen eller i veg som støter til den, eller over nærliggende areal, skal bygning som ligger på eiendommen knyttes til </a:t>
            </a:r>
            <a:r>
              <a:rPr lang="nb-NO" sz="1900" i="1" dirty="0" smtClean="0"/>
              <a:t>vannledningen/avløpsledningen.</a:t>
            </a:r>
          </a:p>
          <a:p>
            <a:pPr lvl="1"/>
            <a:endParaRPr lang="nb-NO" sz="1900" i="1" dirty="0"/>
          </a:p>
          <a:p>
            <a:r>
              <a:rPr lang="nb-NO" sz="1900" i="1" dirty="0" smtClean="0"/>
              <a:t>Plan- og bygningslovens § 27-3</a:t>
            </a:r>
          </a:p>
          <a:p>
            <a:pPr lvl="1"/>
            <a:r>
              <a:rPr lang="nb-NO" sz="1900" i="1" dirty="0" smtClean="0"/>
              <a:t>Tilknytning til eksisterende private anlegg. </a:t>
            </a:r>
            <a:endParaRPr lang="nb-NO" sz="1900" i="1" dirty="0"/>
          </a:p>
          <a:p>
            <a:pPr lvl="1"/>
            <a:r>
              <a:rPr lang="nb-NO" sz="1900" i="1" dirty="0" smtClean="0"/>
              <a:t>Kommunen kan kreve tilknytning til offentlig ledning via privat anlegg dersom kostnadene ikke er «uforholdsmessige»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sz="2800" dirty="0"/>
              <a:t>Hvem må delta i </a:t>
            </a:r>
            <a:r>
              <a:rPr lang="nb-NO" sz="2800" dirty="0" smtClean="0"/>
              <a:t>fellesanlegget?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3706161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38131"/>
            <a:ext cx="7824504" cy="19687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altLang="nb-NO" sz="8000" u="sng" dirty="0"/>
              <a:t>Planer</a:t>
            </a:r>
            <a:r>
              <a:rPr lang="nb-NO" altLang="nb-NO" sz="8000" dirty="0"/>
              <a:t/>
            </a:r>
            <a:br>
              <a:rPr lang="nb-NO" altLang="nb-NO" sz="8000" dirty="0"/>
            </a:br>
            <a:r>
              <a:rPr lang="nb-NO" altLang="nb-NO" sz="8000" dirty="0"/>
              <a:t> - Kommuneplan og reguleringsplaner/områdeplaner</a:t>
            </a:r>
            <a:br>
              <a:rPr lang="nb-NO" altLang="nb-NO" sz="8000" dirty="0"/>
            </a:br>
            <a:r>
              <a:rPr lang="nb-NO" altLang="nb-NO" sz="8000" dirty="0"/>
              <a:t> - </a:t>
            </a:r>
            <a:r>
              <a:rPr lang="nb-NO" altLang="nb-NO" sz="8000" b="1" i="1" dirty="0"/>
              <a:t>Hovedplan for drikkevann og vannmiljø</a:t>
            </a:r>
            <a:r>
              <a:rPr lang="nb-NO" altLang="nb-NO" sz="8000" dirty="0"/>
              <a:t/>
            </a:r>
            <a:br>
              <a:rPr lang="nb-NO" altLang="nb-NO" sz="8000" dirty="0"/>
            </a:br>
            <a:r>
              <a:rPr lang="nb-NO" altLang="nb-NO" sz="8000" u="sng" dirty="0"/>
              <a:t/>
            </a:r>
            <a:br>
              <a:rPr lang="nb-NO" altLang="nb-NO" sz="8000" u="sng" dirty="0"/>
            </a:br>
            <a:r>
              <a:rPr lang="nb-NO" altLang="nb-NO" sz="8000" u="sng" dirty="0"/>
              <a:t>Forskrifter</a:t>
            </a:r>
            <a:r>
              <a:rPr lang="nb-NO" altLang="nb-NO" sz="8000" dirty="0"/>
              <a:t/>
            </a:r>
            <a:br>
              <a:rPr lang="nb-NO" altLang="nb-NO" sz="8000" dirty="0"/>
            </a:br>
            <a:r>
              <a:rPr lang="nb-NO" altLang="nb-NO" sz="8000" dirty="0"/>
              <a:t> - Forskrift om utslipp av sanitært avløpsvann…</a:t>
            </a:r>
            <a:br>
              <a:rPr lang="nb-NO" altLang="nb-NO" sz="8000" dirty="0"/>
            </a:br>
            <a:r>
              <a:rPr lang="nb-NO" altLang="nb-NO" sz="8000" dirty="0"/>
              <a:t> - Slamtømmeforskrift</a:t>
            </a:r>
            <a:br>
              <a:rPr lang="nb-NO" altLang="nb-NO" sz="8000" dirty="0"/>
            </a:br>
            <a:r>
              <a:rPr lang="nb-NO" altLang="nb-NO" sz="8000" dirty="0"/>
              <a:t> - Gebyrforskrifter</a:t>
            </a:r>
            <a:br>
              <a:rPr lang="nb-NO" altLang="nb-NO" sz="8000" dirty="0"/>
            </a:br>
            <a:r>
              <a:rPr lang="nb-NO" altLang="nb-NO" sz="8000" dirty="0"/>
              <a:t> - Forskrift om utslipp fra båter</a:t>
            </a:r>
            <a:br>
              <a:rPr lang="nb-NO" altLang="nb-NO" sz="8000" dirty="0"/>
            </a:br>
            <a:r>
              <a:rPr lang="nb-NO" altLang="nb-NO" sz="2000" dirty="0"/>
              <a:t> </a:t>
            </a:r>
            <a:br>
              <a:rPr lang="nb-NO" altLang="nb-NO" sz="2000" dirty="0"/>
            </a:br>
            <a:endParaRPr lang="en-US" sz="2000" dirty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 smtClean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9304" y="479823"/>
            <a:ext cx="7772400" cy="873843"/>
          </a:xfrm>
        </p:spPr>
        <p:txBody>
          <a:bodyPr/>
          <a:lstStyle/>
          <a:p>
            <a:pPr algn="ctr"/>
            <a:r>
              <a:rPr lang="nb-NO" sz="2800" dirty="0"/>
              <a:t>Kommunens planer og forskrifter</a:t>
            </a:r>
            <a:r>
              <a:rPr lang="nb-NO" sz="2800" kern="0" dirty="0"/>
              <a:t/>
            </a:r>
            <a:br>
              <a:rPr lang="nb-NO" sz="2800" kern="0" dirty="0"/>
            </a:br>
            <a:endParaRPr lang="en-US" sz="2800" b="0" dirty="0"/>
          </a:p>
        </p:txBody>
      </p:sp>
      <p:sp>
        <p:nvSpPr>
          <p:cNvPr id="8" name="Rektangel 7"/>
          <p:cNvSpPr/>
          <p:nvPr/>
        </p:nvSpPr>
        <p:spPr>
          <a:xfrm>
            <a:off x="737118" y="2344811"/>
            <a:ext cx="612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nb-NO" altLang="nb-NO" sz="2000" dirty="0">
              <a:solidFill>
                <a:srgbClr val="303E48"/>
              </a:solidFill>
              <a:latin typeface="Robo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6836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9347"/>
            <a:ext cx="7824504" cy="1567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 smtClean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9304" y="479823"/>
            <a:ext cx="7772400" cy="873843"/>
          </a:xfrm>
        </p:spPr>
        <p:txBody>
          <a:bodyPr/>
          <a:lstStyle/>
          <a:p>
            <a:pPr algn="ctr"/>
            <a:r>
              <a:rPr lang="en-US" sz="2800" dirty="0" err="1" smtClean="0"/>
              <a:t>Hovedplan</a:t>
            </a:r>
            <a:r>
              <a:rPr lang="en-US" sz="2800" dirty="0" smtClean="0"/>
              <a:t> for </a:t>
            </a:r>
            <a:r>
              <a:rPr lang="en-US" sz="2800" dirty="0" err="1" smtClean="0"/>
              <a:t>drikkevann</a:t>
            </a:r>
            <a:r>
              <a:rPr lang="en-US" sz="2800" dirty="0" smtClean="0"/>
              <a:t> og </a:t>
            </a:r>
            <a:r>
              <a:rPr lang="en-US" sz="2800" dirty="0" err="1" smtClean="0"/>
              <a:t>vannmiljø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0" dirty="0" err="1" smtClean="0"/>
              <a:t>Vedtatt</a:t>
            </a:r>
            <a:r>
              <a:rPr lang="en-US" sz="2000" b="0" dirty="0" smtClean="0"/>
              <a:t> 2009, </a:t>
            </a:r>
            <a:r>
              <a:rPr lang="en-US" sz="2000" b="0" dirty="0" err="1" smtClean="0"/>
              <a:t>tiltaksplan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revidert</a:t>
            </a:r>
            <a:r>
              <a:rPr lang="en-US" sz="2000" b="0" dirty="0" smtClean="0"/>
              <a:t> 2014</a:t>
            </a:r>
            <a:endParaRPr lang="en-US" sz="2000" b="0" dirty="0"/>
          </a:p>
        </p:txBody>
      </p:sp>
      <p:sp>
        <p:nvSpPr>
          <p:cNvPr id="8" name="Rektangel 7"/>
          <p:cNvSpPr/>
          <p:nvPr/>
        </p:nvSpPr>
        <p:spPr>
          <a:xfrm>
            <a:off x="737118" y="2344811"/>
            <a:ext cx="6120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nb-NO" altLang="nb-NO" sz="2000" dirty="0">
                <a:solidFill>
                  <a:srgbClr val="303E48"/>
                </a:solidFill>
                <a:latin typeface="Roboto"/>
                <a:ea typeface="+mj-ea"/>
                <a:cs typeface="+mj-cs"/>
              </a:rPr>
              <a:t>Rent drikkevann til alle kommunens </a:t>
            </a:r>
            <a:r>
              <a:rPr lang="nb-NO" altLang="nb-NO" sz="2000" dirty="0" smtClean="0">
                <a:solidFill>
                  <a:srgbClr val="303E48"/>
                </a:solidFill>
                <a:latin typeface="Roboto"/>
                <a:ea typeface="+mj-ea"/>
                <a:cs typeface="+mj-cs"/>
              </a:rPr>
              <a:t>innbyggere</a:t>
            </a:r>
          </a:p>
          <a:p>
            <a:pPr marL="457200" indent="-457200">
              <a:buFontTx/>
              <a:buChar char="•"/>
            </a:pPr>
            <a:endParaRPr lang="nb-NO" altLang="nb-NO" sz="2000" dirty="0">
              <a:solidFill>
                <a:srgbClr val="303E48"/>
              </a:solidFill>
              <a:latin typeface="Roboto"/>
              <a:ea typeface="+mj-ea"/>
              <a:cs typeface="+mj-cs"/>
            </a:endParaRPr>
          </a:p>
          <a:p>
            <a:pPr marL="457200" indent="-457200">
              <a:buFontTx/>
              <a:buChar char="•"/>
            </a:pPr>
            <a:r>
              <a:rPr lang="nb-NO" altLang="nb-NO" sz="2000" dirty="0">
                <a:solidFill>
                  <a:srgbClr val="303E48"/>
                </a:solidFill>
                <a:latin typeface="Roboto"/>
                <a:ea typeface="+mj-ea"/>
                <a:cs typeface="+mj-cs"/>
              </a:rPr>
              <a:t>Miljømål for </a:t>
            </a:r>
            <a:r>
              <a:rPr lang="nb-NO" altLang="nb-NO" sz="2000" dirty="0" smtClean="0">
                <a:solidFill>
                  <a:srgbClr val="303E48"/>
                </a:solidFill>
                <a:latin typeface="Roboto"/>
                <a:ea typeface="+mj-ea"/>
                <a:cs typeface="+mj-cs"/>
              </a:rPr>
              <a:t>vannforekomstene</a:t>
            </a:r>
          </a:p>
          <a:p>
            <a:pPr marL="457200" indent="-457200">
              <a:buFontTx/>
              <a:buChar char="•"/>
            </a:pPr>
            <a:endParaRPr lang="nb-NO" altLang="nb-NO" sz="2000" dirty="0">
              <a:solidFill>
                <a:srgbClr val="303E48"/>
              </a:solidFill>
              <a:latin typeface="Roboto"/>
              <a:ea typeface="+mj-ea"/>
              <a:cs typeface="+mj-cs"/>
            </a:endParaRPr>
          </a:p>
          <a:p>
            <a:pPr marL="457200" indent="-457200">
              <a:buFontTx/>
              <a:buChar char="•"/>
            </a:pPr>
            <a:r>
              <a:rPr lang="nb-NO" altLang="nb-NO" sz="2000" dirty="0">
                <a:solidFill>
                  <a:srgbClr val="303E48"/>
                </a:solidFill>
                <a:latin typeface="Roboto"/>
                <a:ea typeface="+mj-ea"/>
                <a:cs typeface="+mj-cs"/>
              </a:rPr>
              <a:t>Bærekraftige løsninger</a:t>
            </a:r>
          </a:p>
        </p:txBody>
      </p:sp>
    </p:spTree>
    <p:extLst>
      <p:ext uri="{BB962C8B-B14F-4D97-AF65-F5344CB8AC3E}">
        <p14:creationId xmlns:p14="http://schemas.microsoft.com/office/powerpoint/2010/main" val="25500632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9347"/>
            <a:ext cx="7824504" cy="1567543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</a:pPr>
            <a:r>
              <a:rPr lang="nb-NO" altLang="nb-NO" sz="2900" dirty="0">
                <a:solidFill>
                  <a:schemeClr val="tx1"/>
                </a:solidFill>
              </a:rPr>
              <a:t>Separate vann- og avløpsløsninger i tettbygde områder</a:t>
            </a:r>
          </a:p>
          <a:p>
            <a:pPr>
              <a:buFont typeface="Arial" charset="0"/>
              <a:buChar char="•"/>
            </a:pPr>
            <a:r>
              <a:rPr lang="nb-NO" altLang="nb-NO" sz="2900" dirty="0">
                <a:solidFill>
                  <a:schemeClr val="tx1"/>
                </a:solidFill>
              </a:rPr>
              <a:t>Blandingsområder med hus/hytter. Ulovlig beboelse i hytter</a:t>
            </a:r>
          </a:p>
          <a:p>
            <a:pPr>
              <a:buFont typeface="Arial" charset="0"/>
              <a:buChar char="•"/>
            </a:pPr>
            <a:r>
              <a:rPr lang="nb-NO" altLang="nb-NO" sz="2900" dirty="0">
                <a:solidFill>
                  <a:schemeClr val="tx1"/>
                </a:solidFill>
              </a:rPr>
              <a:t>Mange forurensede drikkevannsbrønner</a:t>
            </a:r>
          </a:p>
          <a:p>
            <a:pPr>
              <a:buFont typeface="Arial" charset="0"/>
              <a:buChar char="•"/>
            </a:pPr>
            <a:r>
              <a:rPr lang="nb-NO" altLang="nb-NO" sz="2900" dirty="0">
                <a:solidFill>
                  <a:schemeClr val="tx1"/>
                </a:solidFill>
              </a:rPr>
              <a:t>Dårlig vannkvalitet i bekker og tjern</a:t>
            </a:r>
          </a:p>
          <a:p>
            <a:pPr>
              <a:buFont typeface="Arial" charset="0"/>
              <a:buChar char="•"/>
            </a:pPr>
            <a:r>
              <a:rPr lang="nb-NO" altLang="nb-NO" sz="2900" dirty="0">
                <a:solidFill>
                  <a:schemeClr val="tx1"/>
                </a:solidFill>
              </a:rPr>
              <a:t>Oppsprukken berggrunn med lite </a:t>
            </a:r>
            <a:r>
              <a:rPr lang="nb-NO" altLang="nb-NO" sz="2900" dirty="0" err="1">
                <a:solidFill>
                  <a:schemeClr val="tx1"/>
                </a:solidFill>
              </a:rPr>
              <a:t>løsmassedekke</a:t>
            </a:r>
            <a:r>
              <a:rPr lang="nb-NO" altLang="nb-NO" sz="2900" dirty="0">
                <a:solidFill>
                  <a:schemeClr val="tx1"/>
                </a:solidFill>
              </a:rPr>
              <a:t> </a:t>
            </a:r>
            <a:r>
              <a:rPr lang="nb-NO" altLang="nb-NO" sz="2900" dirty="0">
                <a:solidFill>
                  <a:schemeClr val="tx1"/>
                </a:solidFill>
                <a:sym typeface="Wingdings" pitchFamily="2" charset="2"/>
              </a:rPr>
              <a:t> sårbart grunnvann</a:t>
            </a:r>
          </a:p>
          <a:p>
            <a:pPr marL="0" indent="0">
              <a:buNone/>
            </a:pPr>
            <a:endParaRPr lang="en-US" sz="2000" dirty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 smtClean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9304" y="479823"/>
            <a:ext cx="7772400" cy="873843"/>
          </a:xfrm>
        </p:spPr>
        <p:txBody>
          <a:bodyPr/>
          <a:lstStyle/>
          <a:p>
            <a:pPr algn="ctr"/>
            <a:r>
              <a:rPr lang="nb-NO" altLang="nb-NO" sz="2800" dirty="0"/>
              <a:t>Særtrekk</a:t>
            </a:r>
            <a:r>
              <a:rPr lang="nb-NO" altLang="nb-NO" sz="2000" dirty="0"/>
              <a:t> </a:t>
            </a:r>
            <a:r>
              <a:rPr lang="nb-NO" altLang="nb-NO" sz="2800" dirty="0"/>
              <a:t>ved Nesodden kommune</a:t>
            </a:r>
            <a:r>
              <a:rPr lang="nb-NO" altLang="nb-NO" sz="2000" dirty="0"/>
              <a:t/>
            </a:r>
            <a:br>
              <a:rPr lang="nb-NO" altLang="nb-NO" sz="2000" dirty="0"/>
            </a:br>
            <a:endParaRPr lang="en-US" sz="2000" b="0" dirty="0"/>
          </a:p>
        </p:txBody>
      </p:sp>
      <p:sp>
        <p:nvSpPr>
          <p:cNvPr id="8" name="Rektangel 7"/>
          <p:cNvSpPr/>
          <p:nvPr/>
        </p:nvSpPr>
        <p:spPr>
          <a:xfrm>
            <a:off x="737118" y="2344811"/>
            <a:ext cx="612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nb-NO" altLang="nb-NO" sz="2000" dirty="0">
              <a:solidFill>
                <a:srgbClr val="303E48"/>
              </a:solidFill>
              <a:latin typeface="Robo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60679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2065"/>
            <a:ext cx="7824504" cy="839756"/>
          </a:xfrm>
        </p:spPr>
        <p:txBody>
          <a:bodyPr>
            <a:normAutofit/>
          </a:bodyPr>
          <a:lstStyle/>
          <a:p>
            <a:r>
              <a:rPr lang="nb-NO" sz="2000" dirty="0"/>
              <a:t>I</a:t>
            </a:r>
            <a:r>
              <a:rPr lang="nb-NO" sz="2000" dirty="0" smtClean="0"/>
              <a:t>nnlagt vann i fritidsboliger er tillatt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sz="2800" dirty="0"/>
              <a:t>Fritidsboliger</a:t>
            </a:r>
          </a:p>
        </p:txBody>
      </p:sp>
    </p:spTree>
    <p:extLst>
      <p:ext uri="{BB962C8B-B14F-4D97-AF65-F5344CB8AC3E}">
        <p14:creationId xmlns:p14="http://schemas.microsoft.com/office/powerpoint/2010/main" val="18409788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083559" y="205979"/>
            <a:ext cx="251152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err="1" smtClean="0"/>
              <a:t>Tekst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9347"/>
            <a:ext cx="7824504" cy="1567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 smtClean="0"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000" dirty="0">
              <a:ea typeface="+mj-ea"/>
              <a:cs typeface="+mj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37118" y="2344811"/>
            <a:ext cx="612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nb-NO" altLang="nb-NO" sz="2000" dirty="0">
              <a:solidFill>
                <a:srgbClr val="303E48"/>
              </a:solidFill>
              <a:latin typeface="Roboto"/>
              <a:ea typeface="+mj-ea"/>
              <a:cs typeface="+mj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0"/>
            <a:ext cx="3526971" cy="51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3266" y="285747"/>
            <a:ext cx="5225142" cy="43396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Sone A:</a:t>
            </a: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Tilknyttes kommunalt VA</a:t>
            </a:r>
          </a:p>
          <a:p>
            <a:pPr>
              <a:spcBef>
                <a:spcPct val="50000"/>
              </a:spcBef>
              <a:defRPr/>
            </a:pPr>
            <a:r>
              <a:rPr lang="nb-NO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Sone B:</a:t>
            </a: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Midlertidig løst med separat VA (detaljplan)</a:t>
            </a:r>
          </a:p>
          <a:p>
            <a:pPr>
              <a:spcBef>
                <a:spcPct val="50000"/>
              </a:spcBef>
              <a:defRPr/>
            </a:pPr>
            <a:r>
              <a:rPr lang="nb-NO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Sone C:</a:t>
            </a: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Separate VA-løsninger (detaljplan)</a:t>
            </a:r>
          </a:p>
          <a:p>
            <a:pPr>
              <a:spcBef>
                <a:spcPct val="50000"/>
              </a:spcBef>
              <a:defRPr/>
            </a:pPr>
            <a:r>
              <a:rPr lang="nb-NO" sz="2400" dirty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Sone D:</a:t>
            </a: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b-NO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Separate VA-løsninger i.h.t. lokal forskrift</a:t>
            </a:r>
          </a:p>
        </p:txBody>
      </p:sp>
    </p:spTree>
    <p:extLst>
      <p:ext uri="{BB962C8B-B14F-4D97-AF65-F5344CB8AC3E}">
        <p14:creationId xmlns:p14="http://schemas.microsoft.com/office/powerpoint/2010/main" val="337894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1256" y="433487"/>
            <a:ext cx="6636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Ildjernet m/omegn ligger i flere soner</a:t>
            </a:r>
            <a:endParaRPr lang="nb-NO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89045" y="1322517"/>
            <a:ext cx="6204856" cy="3313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2400" b="1" dirty="0" smtClean="0"/>
              <a:t>Sone B: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- </a:t>
            </a:r>
            <a:r>
              <a:rPr lang="nb-NO" sz="1800" dirty="0" err="1" smtClean="0"/>
              <a:t>Kavringstrand</a:t>
            </a:r>
            <a:endParaRPr lang="nb-NO" sz="1800" dirty="0" smtClean="0"/>
          </a:p>
          <a:p>
            <a:pPr marL="0" indent="0">
              <a:buFontTx/>
              <a:buNone/>
              <a:defRPr/>
            </a:pPr>
            <a:endParaRPr lang="nb-NO" sz="1800" dirty="0" smtClean="0"/>
          </a:p>
          <a:p>
            <a:pPr>
              <a:defRPr/>
            </a:pPr>
            <a:r>
              <a:rPr lang="nb-NO" sz="2400" b="1" dirty="0" smtClean="0"/>
              <a:t>Sone C</a:t>
            </a:r>
            <a:r>
              <a:rPr lang="nb-NO" sz="1800" b="1" dirty="0" smtClean="0"/>
              <a:t>: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- Ildjernet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</a:t>
            </a:r>
          </a:p>
          <a:p>
            <a:pPr>
              <a:defRPr/>
            </a:pPr>
            <a:r>
              <a:rPr lang="nb-NO" sz="2400" b="1" dirty="0" smtClean="0"/>
              <a:t>Sone D:</a:t>
            </a:r>
          </a:p>
          <a:p>
            <a:pPr marL="0" indent="0">
              <a:buNone/>
              <a:defRPr/>
            </a:pPr>
            <a:r>
              <a:rPr lang="nb-NO" sz="2200" dirty="0" smtClean="0"/>
              <a:t>     - </a:t>
            </a:r>
            <a:r>
              <a:rPr lang="nb-NO" sz="1800" dirty="0" smtClean="0"/>
              <a:t>Kavringen</a:t>
            </a:r>
            <a:r>
              <a:rPr lang="nb-NO" sz="1800" dirty="0"/>
              <a:t>, </a:t>
            </a:r>
            <a:r>
              <a:rPr lang="nb-NO" sz="1800" dirty="0" err="1"/>
              <a:t>Sutern</a:t>
            </a:r>
            <a:r>
              <a:rPr lang="nb-NO" sz="1800" dirty="0"/>
              <a:t>, Smalsundet </a:t>
            </a:r>
            <a:r>
              <a:rPr lang="nb-NO" sz="1800" dirty="0" smtClean="0"/>
              <a:t>og Lindholmen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2597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99" y="-65314"/>
            <a:ext cx="3503579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61257" y="457107"/>
            <a:ext cx="6636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Områder som løses med separate anlegg</a:t>
            </a:r>
            <a:endParaRPr lang="nb-NO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411" y="1322517"/>
            <a:ext cx="5363320" cy="3313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03E48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2400" b="1" dirty="0" smtClean="0"/>
              <a:t>Sone D: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- Ca. 700 anlegg skal behandles direkte etter 	den 	lokale </a:t>
            </a:r>
            <a:r>
              <a:rPr lang="nb-NO" sz="1800" dirty="0" err="1" smtClean="0"/>
              <a:t>forskriften</a:t>
            </a:r>
            <a:r>
              <a:rPr lang="nb-NO" sz="1800" dirty="0" smtClean="0"/>
              <a:t> (sone D)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- Pålegg sendes ut etappevis </a:t>
            </a:r>
          </a:p>
          <a:p>
            <a:pPr marL="0" indent="0">
              <a:buFontTx/>
              <a:buNone/>
              <a:defRPr/>
            </a:pPr>
            <a:r>
              <a:rPr lang="nb-NO" sz="1800" dirty="0"/>
              <a:t> </a:t>
            </a:r>
            <a:r>
              <a:rPr lang="nb-NO" sz="1800" dirty="0" smtClean="0"/>
              <a:t>     - Krav til nøytral fagkyndig med </a:t>
            </a:r>
            <a:r>
              <a:rPr lang="nb-NO" sz="1800" dirty="0" err="1" smtClean="0"/>
              <a:t>hydrogeologisk</a:t>
            </a:r>
            <a:r>
              <a:rPr lang="nb-NO" sz="1800" dirty="0" smtClean="0"/>
              <a:t> 	kompetanse</a:t>
            </a:r>
          </a:p>
          <a:p>
            <a:pPr marL="0" indent="0">
              <a:buFontTx/>
              <a:buNone/>
              <a:defRPr/>
            </a:pPr>
            <a:endParaRPr lang="nb-NO" sz="1800" dirty="0" smtClean="0"/>
          </a:p>
          <a:p>
            <a:pPr>
              <a:defRPr/>
            </a:pPr>
            <a:r>
              <a:rPr lang="nb-NO" sz="2400" b="1" dirty="0" smtClean="0"/>
              <a:t>Blylaget</a:t>
            </a:r>
            <a:r>
              <a:rPr lang="nb-NO" sz="1800" b="1" dirty="0" smtClean="0"/>
              <a:t>: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- Ca. 80 anlegg er oppgradert. Områdeplan</a:t>
            </a:r>
          </a:p>
          <a:p>
            <a:pPr marL="0" indent="0">
              <a:buFontTx/>
              <a:buNone/>
              <a:defRPr/>
            </a:pPr>
            <a:r>
              <a:rPr lang="nb-NO" sz="18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201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2106"/>
            <a:ext cx="7824504" cy="2672515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0136"/>
              </p:ext>
            </p:extLst>
          </p:nvPr>
        </p:nvGraphicFramePr>
        <p:xfrm>
          <a:off x="0" y="9"/>
          <a:ext cx="9144000" cy="5143490"/>
        </p:xfrm>
        <a:graphic>
          <a:graphicData uri="http://schemas.openxmlformats.org/drawingml/2006/table">
            <a:tbl>
              <a:tblPr/>
              <a:tblGrid>
                <a:gridCol w="1152452"/>
                <a:gridCol w="2931040"/>
                <a:gridCol w="677558"/>
                <a:gridCol w="3693293"/>
                <a:gridCol w="689657"/>
              </a:tblGrid>
              <a:tr h="269959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Årstall for oppstart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Tiltak separate anlegg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Kostnader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Tiltak kommunale anlegg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Kostnader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58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(mill)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(mill)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Områdeplan: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Rehabilitering ledningsanlegg: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Ferdigstille Ellingstadåsen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Berger, Fjordvangen og Hellvik (primært avløp, del 1)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Konvallveien, Oksval terrasse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Oppgradering avløpsanlegg: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Områdeplan: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Solbergskogen: Sende pålegg i slutten av året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Ferdigstille Svestad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Sone D: Sende pålegg i delområde 5, 6, 7 og 8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Oksval/Ursvik - mulighetsstudie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Flaskebekk - ferdigstille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Nye anlegg: 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Fjellstrand, Seterveien - Dalbotjern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Ledningsanlegg m/høydebasseng Bomansvik (del 2)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Kirkevika (delområde 2 og delvis 3) + evt. Kirkeveien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Områdeplan: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Rehabilitering ledningsanlegg: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Ildjernet 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Berger, Fjordvangen og Hellvik (primært avløp, del 2)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Fagerstrand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Oppgradering avløpsanlegg: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Områdeplan: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Sende pålegg Ellingstadåsen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Ellingstadåsen - ferdigstille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Sende pålegg Flaskebekk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Oksval/Ursvik - oppstart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Nye anlegg: 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Ledningsanlegg m/høydebasseng Bomansvik (del 3)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Svestad ledningsanlegg (del 1)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Ledningsanlegg Flaskebekk (del 1)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Vannledning Ellingstadåsen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Overføring Buhrestua til Veas (del 1)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959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Nordstrand/Dalbo, ledningsanlegg m/ høydebasseng på Svestad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Oppgradering avløpsanlegg: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Områdeplan: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Sende pålegg Ildjernet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Oksval/Ursvik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Grøstad - oppstart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Spro - oppstart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Nye anlegg: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Ledningsanlegg Flaskebekk (del 2)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87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Svestad ledningsanlegg (del 2)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Overføring Buhrestua til Veas (del 2)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Totalt</a:t>
                      </a:r>
                    </a:p>
                  </a:txBody>
                  <a:tcPr marL="4828" marR="4828" marT="4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4828" marR="4828" marT="4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515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800" dirty="0" err="1" smtClean="0">
            <a:solidFill>
              <a:srgbClr val="303E48"/>
            </a:solidFill>
            <a:latin typeface="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1539</TotalTime>
  <Words>585</Words>
  <Application>Microsoft Office PowerPoint</Application>
  <PresentationFormat>On-screen Show (16:9)</PresentationFormat>
  <Paragraphs>286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</vt:lpstr>
      <vt:lpstr>Wingdings</vt:lpstr>
      <vt:lpstr>Office Theme</vt:lpstr>
      <vt:lpstr>Vann og avløp</vt:lpstr>
      <vt:lpstr>Kommunens planer og forskrifter </vt:lpstr>
      <vt:lpstr>Hovedplan for drikkevann og vannmiljø Vedtatt 2009, tiltaksplan revidert 2014</vt:lpstr>
      <vt:lpstr>Særtrekk ved Nesodden kommune </vt:lpstr>
      <vt:lpstr>Fritidsboliger</vt:lpstr>
      <vt:lpstr>PowerPoint Presentation</vt:lpstr>
      <vt:lpstr>PowerPoint Presentation</vt:lpstr>
      <vt:lpstr>PowerPoint Presentation</vt:lpstr>
      <vt:lpstr>PowerPoint Presentation</vt:lpstr>
      <vt:lpstr>Vann- og avløpsløsninger Ildjernet</vt:lpstr>
      <vt:lpstr>kart</vt:lpstr>
      <vt:lpstr>Kostnader</vt:lpstr>
      <vt:lpstr>Ansvarsfordeling</vt:lpstr>
      <vt:lpstr>Privat opparbeidelse av vann og avløp</vt:lpstr>
      <vt:lpstr>Kommunal opparbeidelse vann og avløp</vt:lpstr>
      <vt:lpstr>Sak i kommunestyret 22. mars</vt:lpstr>
      <vt:lpstr>Overføring til Veas via Alværn</vt:lpstr>
      <vt:lpstr>Hvem må delta i fellesanlegget?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Erlend Bergh Andersen</cp:lastModifiedBy>
  <cp:revision>126</cp:revision>
  <cp:lastPrinted>2016-02-09T15:28:48Z</cp:lastPrinted>
  <dcterms:created xsi:type="dcterms:W3CDTF">2010-04-12T23:12:02Z</dcterms:created>
  <dcterms:modified xsi:type="dcterms:W3CDTF">2017-03-14T14:51:21Z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